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 Bold" charset="1" panose="00000000000000000000"/>
      <p:regular r:id="rId20"/>
    </p:embeddedFont>
    <p:embeddedFont>
      <p:font typeface="Raleway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Times New Roman" charset="1" panose="02030502070405020303"/>
      <p:regular r:id="rId24"/>
    </p:embeddedFont>
    <p:embeddedFont>
      <p:font typeface="Times New Roman Bold" charset="1" panose="02030802070405020303"/>
      <p:regular r:id="rId25"/>
    </p:embeddedFont>
    <p:embeddedFont>
      <p:font typeface="Balgin" charset="1" panose="000003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jpe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73796" y="404947"/>
            <a:ext cx="19561796" cy="4366108"/>
            <a:chOff x="0" y="0"/>
            <a:chExt cx="5152078" cy="11499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1149921"/>
            </a:xfrm>
            <a:custGeom>
              <a:avLst/>
              <a:gdLst/>
              <a:ahLst/>
              <a:cxnLst/>
              <a:rect r="r" b="b" t="t" l="l"/>
              <a:pathLst>
                <a:path h="114992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149921"/>
                  </a:lnTo>
                  <a:lnTo>
                    <a:pt x="0" y="114992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1188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39114" y="8525769"/>
            <a:ext cx="658934" cy="377390"/>
          </a:xfrm>
          <a:custGeom>
            <a:avLst/>
            <a:gdLst/>
            <a:ahLst/>
            <a:cxnLst/>
            <a:rect r="r" b="b" t="t" l="l"/>
            <a:pathLst>
              <a:path h="377390" w="658934">
                <a:moveTo>
                  <a:pt x="0" y="0"/>
                </a:moveTo>
                <a:lnTo>
                  <a:pt x="658935" y="0"/>
                </a:lnTo>
                <a:lnTo>
                  <a:pt x="658935" y="377390"/>
                </a:lnTo>
                <a:lnTo>
                  <a:pt x="0" y="37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462" y="1099277"/>
            <a:ext cx="9270999" cy="220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 Estate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1946" y="3229292"/>
            <a:ext cx="620828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1946" y="5932234"/>
            <a:ext cx="3749720" cy="52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: ZOOKEEPER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1946" y="5490038"/>
            <a:ext cx="2616949" cy="5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30462" y="5598793"/>
            <a:ext cx="47625" cy="2600224"/>
            <a:chOff x="0" y="0"/>
            <a:chExt cx="12543" cy="6848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684833"/>
            </a:xfrm>
            <a:custGeom>
              <a:avLst/>
              <a:gdLst/>
              <a:ahLst/>
              <a:cxnLst/>
              <a:rect r="r" b="b" t="t" l="l"/>
              <a:pathLst>
                <a:path h="684833" w="12543">
                  <a:moveTo>
                    <a:pt x="0" y="0"/>
                  </a:moveTo>
                  <a:lnTo>
                    <a:pt x="12543" y="0"/>
                  </a:lnTo>
                  <a:lnTo>
                    <a:pt x="12543" y="684833"/>
                  </a:lnTo>
                  <a:lnTo>
                    <a:pt x="0" y="6848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543" cy="732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71946" y="6732963"/>
            <a:ext cx="7499441" cy="142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Lead : Dheeraj Soni (30080254)</a:t>
            </a:r>
          </a:p>
          <a:p>
            <a:pPr algn="l">
              <a:lnSpc>
                <a:spcPts val="2888"/>
              </a:lnSpc>
            </a:pPr>
            <a:r>
              <a:rPr lang="en-US" sz="20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Abhishek Tiwari (30080269)</a:t>
            </a:r>
          </a:p>
          <a:p>
            <a:pPr algn="l">
              <a:lnSpc>
                <a:spcPts val="2888"/>
              </a:lnSpc>
            </a:pPr>
            <a:r>
              <a:rPr lang="en-US" sz="20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Kratika Ghadge (30080319)</a:t>
            </a:r>
          </a:p>
          <a:p>
            <a:pPr algn="l">
              <a:lnSpc>
                <a:spcPts val="2888"/>
              </a:lnSpc>
              <a:spcBef>
                <a:spcPct val="0"/>
              </a:spcBef>
            </a:pPr>
            <a:r>
              <a:rPr lang="en-US" sz="20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Mrunal Thakre (30080261)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448" y="1866526"/>
            <a:ext cx="7860609" cy="3622832"/>
          </a:xfrm>
          <a:custGeom>
            <a:avLst/>
            <a:gdLst/>
            <a:ahLst/>
            <a:cxnLst/>
            <a:rect r="r" b="b" t="t" l="l"/>
            <a:pathLst>
              <a:path h="3622832" w="7860609">
                <a:moveTo>
                  <a:pt x="0" y="0"/>
                </a:moveTo>
                <a:lnTo>
                  <a:pt x="7860609" y="0"/>
                </a:lnTo>
                <a:lnTo>
                  <a:pt x="7860609" y="3622832"/>
                </a:lnTo>
                <a:lnTo>
                  <a:pt x="0" y="3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071" y="5619362"/>
            <a:ext cx="10607939" cy="3018092"/>
          </a:xfrm>
          <a:custGeom>
            <a:avLst/>
            <a:gdLst/>
            <a:ahLst/>
            <a:cxnLst/>
            <a:rect r="r" b="b" t="t" l="l"/>
            <a:pathLst>
              <a:path h="3018092" w="10607939">
                <a:moveTo>
                  <a:pt x="0" y="0"/>
                </a:moveTo>
                <a:lnTo>
                  <a:pt x="10607939" y="0"/>
                </a:lnTo>
                <a:lnTo>
                  <a:pt x="10607939" y="3018092"/>
                </a:lnTo>
                <a:lnTo>
                  <a:pt x="0" y="3018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0" t="0" r="-58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8273" y="2413560"/>
            <a:ext cx="3486911" cy="2500370"/>
          </a:xfrm>
          <a:custGeom>
            <a:avLst/>
            <a:gdLst/>
            <a:ahLst/>
            <a:cxnLst/>
            <a:rect r="r" b="b" t="t" l="l"/>
            <a:pathLst>
              <a:path h="2500370" w="3486911">
                <a:moveTo>
                  <a:pt x="0" y="0"/>
                </a:moveTo>
                <a:lnTo>
                  <a:pt x="3486911" y="0"/>
                </a:lnTo>
                <a:lnTo>
                  <a:pt x="3486911" y="2500370"/>
                </a:lnTo>
                <a:lnTo>
                  <a:pt x="0" y="2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549" y="526417"/>
            <a:ext cx="746236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W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hat is the average of the villas price by garden wise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305935" y="5435064"/>
            <a:ext cx="5283625" cy="3823236"/>
          </a:xfrm>
          <a:custGeom>
            <a:avLst/>
            <a:gdLst/>
            <a:ahLst/>
            <a:cxnLst/>
            <a:rect r="r" b="b" t="t" l="l"/>
            <a:pathLst>
              <a:path h="3823236" w="5283625">
                <a:moveTo>
                  <a:pt x="0" y="0"/>
                </a:moveTo>
                <a:lnTo>
                  <a:pt x="5283625" y="0"/>
                </a:lnTo>
                <a:lnTo>
                  <a:pt x="5283625" y="3823236"/>
                </a:lnTo>
                <a:lnTo>
                  <a:pt x="0" y="3823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5" t="0" r="-325" b="-41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5869" y="1838132"/>
            <a:ext cx="5698126" cy="3651226"/>
          </a:xfrm>
          <a:custGeom>
            <a:avLst/>
            <a:gdLst/>
            <a:ahLst/>
            <a:cxnLst/>
            <a:rect r="r" b="b" t="t" l="l"/>
            <a:pathLst>
              <a:path h="3651226" w="5698126">
                <a:moveTo>
                  <a:pt x="0" y="0"/>
                </a:moveTo>
                <a:lnTo>
                  <a:pt x="5698126" y="0"/>
                </a:lnTo>
                <a:lnTo>
                  <a:pt x="5698126" y="3651226"/>
                </a:lnTo>
                <a:lnTo>
                  <a:pt x="0" y="365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715" y="1841688"/>
            <a:ext cx="5103544" cy="8007217"/>
          </a:xfrm>
          <a:custGeom>
            <a:avLst/>
            <a:gdLst/>
            <a:ahLst/>
            <a:cxnLst/>
            <a:rect r="r" b="b" t="t" l="l"/>
            <a:pathLst>
              <a:path h="8007217" w="5103544">
                <a:moveTo>
                  <a:pt x="0" y="0"/>
                </a:moveTo>
                <a:lnTo>
                  <a:pt x="5103543" y="0"/>
                </a:lnTo>
                <a:lnTo>
                  <a:pt x="5103543" y="8007217"/>
                </a:lnTo>
                <a:lnTo>
                  <a:pt x="0" y="800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3" t="0" r="-2961" b="-40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8129" y="671526"/>
            <a:ext cx="13895904" cy="3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6. W</a:t>
            </a: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hat is the all total price of villa and house and find the difference between the 1990 and 2020  (Using Hive)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0158" y="1399331"/>
            <a:ext cx="10357256" cy="374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-mkdir /user/training/RealEstate</a:t>
            </a:r>
          </a:p>
          <a:p>
            <a:pPr algn="l">
              <a:lnSpc>
                <a:spcPts val="2300"/>
              </a:lnSpc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-put /home/training/Desktop/house_apartment_cleaned_data.csv  /user/training/Realestate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-ls /user/training/RealEstate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 {Create table house_apartment}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hive&gt;load data inpath ‘RealEstate/house_apartment_cleaned_data.csv into table house_apartment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 select * from house_apartment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  <a:p>
            <a:pPr algn="l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56339" y="5401859"/>
            <a:ext cx="4831880" cy="430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subtype_of_property,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construction_year,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SUM(price) AS total_price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house_apartment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 IN ('house', 'villa')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AND construction_year IN (1990, 2020)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subtype_of_property, construction_year;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</a:p>
          <a:p>
            <a:pPr algn="l">
              <a:lnSpc>
                <a:spcPts val="2460"/>
              </a:lnSpc>
              <a:spcBef>
                <a:spcPct val="0"/>
              </a:spcBef>
            </a:pPr>
          </a:p>
          <a:p>
            <a:pPr algn="l">
              <a:lnSpc>
                <a:spcPts val="24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08138" y="5402503"/>
            <a:ext cx="7880877" cy="38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SUM(CASE WHEN construction_year = 1990 THEN price ELSE 0 END) AS total_price_1990,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SUM(CASE WHEN construction_year = 2020 THEN price ELSE 0 END) AS total_price_2020,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ABS(SUM(CASE WHEN construction_year = 2020 THEN price ELSE 0 END) -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SUM(CASE WHEN construction_year = 1990 THEN price ELSE 0 END))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AS price_difference_2020_vs_1990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house_apartment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 IN ('house', 'villa')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AND construction_year IN (1990, 2020);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0004" y="1028700"/>
            <a:ext cx="6127948" cy="4351295"/>
          </a:xfrm>
          <a:custGeom>
            <a:avLst/>
            <a:gdLst/>
            <a:ahLst/>
            <a:cxnLst/>
            <a:rect r="r" b="b" t="t" l="l"/>
            <a:pathLst>
              <a:path h="4351295" w="6127948">
                <a:moveTo>
                  <a:pt x="0" y="0"/>
                </a:moveTo>
                <a:lnTo>
                  <a:pt x="6127948" y="0"/>
                </a:lnTo>
                <a:lnTo>
                  <a:pt x="6127948" y="4351295"/>
                </a:lnTo>
                <a:lnTo>
                  <a:pt x="0" y="435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7" t="-25055" r="-15613" b="-110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330">
            <a:off x="773366" y="5467547"/>
            <a:ext cx="6221224" cy="4568163"/>
          </a:xfrm>
          <a:custGeom>
            <a:avLst/>
            <a:gdLst/>
            <a:ahLst/>
            <a:cxnLst/>
            <a:rect r="r" b="b" t="t" l="l"/>
            <a:pathLst>
              <a:path h="4568163" w="6221224">
                <a:moveTo>
                  <a:pt x="94670" y="0"/>
                </a:moveTo>
                <a:lnTo>
                  <a:pt x="6221224" y="130705"/>
                </a:lnTo>
                <a:lnTo>
                  <a:pt x="6126554" y="4568163"/>
                </a:lnTo>
                <a:lnTo>
                  <a:pt x="0" y="4437457"/>
                </a:lnTo>
                <a:lnTo>
                  <a:pt x="94670" y="0"/>
                </a:lnTo>
                <a:close/>
              </a:path>
            </a:pathLst>
          </a:custGeom>
          <a:blipFill>
            <a:blip r:embed="rId3"/>
            <a:stretch>
              <a:fillRect l="-16997" t="-17649" r="-7128" b="-913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16892"/>
            <a:ext cx="13895904" cy="3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6. W</a:t>
            </a: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hat is the all total price of villa and house and find the difference between the 1990 and 2020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80032" y="1507062"/>
            <a:ext cx="10744253" cy="8050665"/>
          </a:xfrm>
          <a:custGeom>
            <a:avLst/>
            <a:gdLst/>
            <a:ahLst/>
            <a:cxnLst/>
            <a:rect r="r" b="b" t="t" l="l"/>
            <a:pathLst>
              <a:path h="8050665" w="10744253">
                <a:moveTo>
                  <a:pt x="0" y="0"/>
                </a:moveTo>
                <a:lnTo>
                  <a:pt x="10744253" y="0"/>
                </a:lnTo>
                <a:lnTo>
                  <a:pt x="10744253" y="8050665"/>
                </a:lnTo>
                <a:lnTo>
                  <a:pt x="0" y="8050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1099" y="2677388"/>
            <a:ext cx="21933920" cy="5896144"/>
            <a:chOff x="0" y="0"/>
            <a:chExt cx="5776835" cy="1552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76835" cy="1552894"/>
            </a:xfrm>
            <a:custGeom>
              <a:avLst/>
              <a:gdLst/>
              <a:ahLst/>
              <a:cxnLst/>
              <a:rect r="r" b="b" t="t" l="l"/>
              <a:pathLst>
                <a:path h="1552894" w="5776835">
                  <a:moveTo>
                    <a:pt x="0" y="0"/>
                  </a:moveTo>
                  <a:lnTo>
                    <a:pt x="5776835" y="0"/>
                  </a:lnTo>
                  <a:lnTo>
                    <a:pt x="5776835" y="1552894"/>
                  </a:lnTo>
                  <a:lnTo>
                    <a:pt x="0" y="1552894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6000"/>
                  </a:srgbClr>
                </a:gs>
                <a:gs pos="100000">
                  <a:srgbClr val="FFFFFF">
                    <a:alpha val="4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76835" cy="1590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45978" y="1036212"/>
            <a:ext cx="3107944" cy="2384641"/>
          </a:xfrm>
          <a:custGeom>
            <a:avLst/>
            <a:gdLst/>
            <a:ahLst/>
            <a:cxnLst/>
            <a:rect r="r" b="b" t="t" l="l"/>
            <a:pathLst>
              <a:path h="2384641" w="3107944">
                <a:moveTo>
                  <a:pt x="0" y="0"/>
                </a:moveTo>
                <a:lnTo>
                  <a:pt x="3107944" y="0"/>
                </a:lnTo>
                <a:lnTo>
                  <a:pt x="3107944" y="2384641"/>
                </a:lnTo>
                <a:lnTo>
                  <a:pt x="0" y="238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39472" y="1488631"/>
            <a:ext cx="803544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Insights &amp;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5379"/>
            <a:ext cx="15102409" cy="502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Leveraged PySpark, Spark Scala, and Hive to solve real-world real estate problems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</a:t>
            </a: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overed key patterns such as: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🏠 Most expensive &amp; cheapest property subtypes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📍 </a:t>
            </a: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Localities with highest number of villas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📈 </a:t>
            </a: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Price variation across years &amp; renovation status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🛋️ Di</a:t>
            </a: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stribution of features like open fire, terrace, garden, and pool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Big Data tools enabled efficient handling of large datasets and extraction of actionable insights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4021" y="-538814"/>
            <a:ext cx="19561796" cy="11693858"/>
            <a:chOff x="0" y="0"/>
            <a:chExt cx="5152078" cy="3079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3079864"/>
            </a:xfrm>
            <a:custGeom>
              <a:avLst/>
              <a:gdLst/>
              <a:ahLst/>
              <a:cxnLst/>
              <a:rect r="r" b="b" t="t" l="l"/>
              <a:pathLst>
                <a:path h="3079864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3079864"/>
                  </a:lnTo>
                  <a:lnTo>
                    <a:pt x="0" y="307986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311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5639114" y="8525769"/>
            <a:ext cx="658934" cy="377390"/>
          </a:xfrm>
          <a:custGeom>
            <a:avLst/>
            <a:gdLst/>
            <a:ahLst/>
            <a:cxnLst/>
            <a:rect r="r" b="b" t="t" l="l"/>
            <a:pathLst>
              <a:path h="377390" w="658934">
                <a:moveTo>
                  <a:pt x="658935" y="0"/>
                </a:moveTo>
                <a:lnTo>
                  <a:pt x="0" y="0"/>
                </a:lnTo>
                <a:lnTo>
                  <a:pt x="0" y="377390"/>
                </a:lnTo>
                <a:lnTo>
                  <a:pt x="658935" y="377390"/>
                </a:lnTo>
                <a:lnTo>
                  <a:pt x="6589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9022" y="2557576"/>
            <a:ext cx="10374858" cy="220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6088" y="4903318"/>
            <a:ext cx="6208284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Explore endless possibilities in real estate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6898" y="2424041"/>
            <a:ext cx="19561796" cy="6035730"/>
            <a:chOff x="0" y="0"/>
            <a:chExt cx="5152078" cy="1589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2078" cy="1589657"/>
            </a:xfrm>
            <a:custGeom>
              <a:avLst/>
              <a:gdLst/>
              <a:ahLst/>
              <a:cxnLst/>
              <a:rect r="r" b="b" t="t" l="l"/>
              <a:pathLst>
                <a:path h="1589657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589657"/>
                  </a:lnTo>
                  <a:lnTo>
                    <a:pt x="0" y="1589657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38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52078" cy="1627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8920" y="914400"/>
            <a:ext cx="15622418" cy="37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&amp; Agenda</a:t>
            </a:r>
          </a:p>
          <a:p>
            <a:pPr algn="ctr">
              <a:lnSpc>
                <a:spcPts val="11013"/>
              </a:lnSpc>
            </a:pPr>
          </a:p>
          <a:p>
            <a:pPr algn="ctr">
              <a:lnSpc>
                <a:spcPts val="1101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7404" y="2366891"/>
            <a:ext cx="14993191" cy="507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Analyzed a large-scale real estate dataset to uncover pricing trends, construction patterns, and amenity influences using Big Data tools like PySpark, Spark Scala, and Hive.</a:t>
            </a:r>
          </a:p>
          <a:p>
            <a:pPr algn="l">
              <a:lnSpc>
                <a:spcPts val="3677"/>
              </a:lnSpc>
            </a:pP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presentation covers:</a:t>
            </a:r>
          </a:p>
          <a:p>
            <a:pPr algn="l" marL="567083" indent="-283542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🎯 Objective &amp; Problem Statement</a:t>
            </a:r>
          </a:p>
          <a:p>
            <a:pPr algn="l" marL="567083" indent="-283542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🛠️ Technologies Used</a:t>
            </a:r>
          </a:p>
          <a:p>
            <a:pPr algn="l" marL="567083" indent="-283542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🏗️ Big Data Architecture</a:t>
            </a:r>
          </a:p>
          <a:p>
            <a:pPr algn="l" marL="567083" indent="-283542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🧹 Data Cleaning Process</a:t>
            </a:r>
          </a:p>
          <a:p>
            <a:pPr algn="l" marL="567083" indent="-283542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👥 User Stories</a:t>
            </a: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🧠 Key Insights &amp; Conclusion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3534" y="7135121"/>
            <a:ext cx="1393766" cy="1324651"/>
          </a:xfrm>
          <a:custGeom>
            <a:avLst/>
            <a:gdLst/>
            <a:ahLst/>
            <a:cxnLst/>
            <a:rect r="r" b="b" t="t" l="l"/>
            <a:pathLst>
              <a:path h="1324651" w="1393766">
                <a:moveTo>
                  <a:pt x="0" y="0"/>
                </a:moveTo>
                <a:lnTo>
                  <a:pt x="1393766" y="0"/>
                </a:lnTo>
                <a:lnTo>
                  <a:pt x="1393766" y="1324651"/>
                </a:lnTo>
                <a:lnTo>
                  <a:pt x="0" y="132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7" t="-12692" r="-7353" b="-108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27598" y="7209756"/>
            <a:ext cx="2500032" cy="2500032"/>
          </a:xfrm>
          <a:custGeom>
            <a:avLst/>
            <a:gdLst/>
            <a:ahLst/>
            <a:cxnLst/>
            <a:rect r="r" b="b" t="t" l="l"/>
            <a:pathLst>
              <a:path h="2500032" w="2500032">
                <a:moveTo>
                  <a:pt x="0" y="0"/>
                </a:moveTo>
                <a:lnTo>
                  <a:pt x="2500033" y="0"/>
                </a:lnTo>
                <a:lnTo>
                  <a:pt x="2500033" y="2500032"/>
                </a:lnTo>
                <a:lnTo>
                  <a:pt x="0" y="250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6675" y="7118478"/>
            <a:ext cx="2384522" cy="1341294"/>
          </a:xfrm>
          <a:custGeom>
            <a:avLst/>
            <a:gdLst/>
            <a:ahLst/>
            <a:cxnLst/>
            <a:rect r="r" b="b" t="t" l="l"/>
            <a:pathLst>
              <a:path h="1341294" w="2384522">
                <a:moveTo>
                  <a:pt x="0" y="0"/>
                </a:moveTo>
                <a:lnTo>
                  <a:pt x="2384522" y="0"/>
                </a:lnTo>
                <a:lnTo>
                  <a:pt x="2384522" y="1341294"/>
                </a:lnTo>
                <a:lnTo>
                  <a:pt x="0" y="134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73222" y="8081881"/>
            <a:ext cx="1933977" cy="938337"/>
          </a:xfrm>
          <a:custGeom>
            <a:avLst/>
            <a:gdLst/>
            <a:ahLst/>
            <a:cxnLst/>
            <a:rect r="r" b="b" t="t" l="l"/>
            <a:pathLst>
              <a:path h="938337" w="1933977">
                <a:moveTo>
                  <a:pt x="0" y="0"/>
                </a:moveTo>
                <a:lnTo>
                  <a:pt x="1933977" y="0"/>
                </a:lnTo>
                <a:lnTo>
                  <a:pt x="1933977" y="938337"/>
                </a:lnTo>
                <a:lnTo>
                  <a:pt x="0" y="93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69224" y="7209756"/>
            <a:ext cx="1739814" cy="1341294"/>
          </a:xfrm>
          <a:custGeom>
            <a:avLst/>
            <a:gdLst/>
            <a:ahLst/>
            <a:cxnLst/>
            <a:rect r="r" b="b" t="t" l="l"/>
            <a:pathLst>
              <a:path h="1341294" w="1739814">
                <a:moveTo>
                  <a:pt x="0" y="0"/>
                </a:moveTo>
                <a:lnTo>
                  <a:pt x="1739814" y="0"/>
                </a:lnTo>
                <a:lnTo>
                  <a:pt x="1739814" y="1341293"/>
                </a:lnTo>
                <a:lnTo>
                  <a:pt x="0" y="1341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2" t="0" r="-252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11087" y="7750122"/>
            <a:ext cx="1312551" cy="1312551"/>
          </a:xfrm>
          <a:custGeom>
            <a:avLst/>
            <a:gdLst/>
            <a:ahLst/>
            <a:cxnLst/>
            <a:rect r="r" b="b" t="t" l="l"/>
            <a:pathLst>
              <a:path h="1312551" w="1312551">
                <a:moveTo>
                  <a:pt x="0" y="0"/>
                </a:moveTo>
                <a:lnTo>
                  <a:pt x="1312550" y="0"/>
                </a:lnTo>
                <a:lnTo>
                  <a:pt x="1312550" y="1312551"/>
                </a:lnTo>
                <a:lnTo>
                  <a:pt x="0" y="1312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58" y="8638307"/>
            <a:ext cx="3627125" cy="1648693"/>
          </a:xfrm>
          <a:custGeom>
            <a:avLst/>
            <a:gdLst/>
            <a:ahLst/>
            <a:cxnLst/>
            <a:rect r="r" b="b" t="t" l="l"/>
            <a:pathLst>
              <a:path h="1648693" w="3627125">
                <a:moveTo>
                  <a:pt x="0" y="0"/>
                </a:moveTo>
                <a:lnTo>
                  <a:pt x="3627125" y="0"/>
                </a:lnTo>
                <a:lnTo>
                  <a:pt x="3627125" y="1648693"/>
                </a:lnTo>
                <a:lnTo>
                  <a:pt x="0" y="1648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3966" y="2395306"/>
            <a:ext cx="16304187" cy="539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6"/>
              </a:lnSpc>
            </a:pPr>
            <a:r>
              <a:rPr lang="en-US" sz="2616" spc="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today’s data-driven world, the real estate sector still struggles with fragmented insights and inefficient methods to evaluate property characteristics at scale. </a:t>
            </a:r>
          </a:p>
          <a:p>
            <a:pPr algn="just">
              <a:lnSpc>
                <a:spcPts val="3663"/>
              </a:lnSpc>
            </a:pPr>
            <a:r>
              <a:rPr lang="en-US" b="true" sz="261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nalyze real estate data using PySpark, Spark Scala, Hive, and Power BI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trends by property type, price, year, features, and location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insights for strategic decision-making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b="true" sz="261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high-value property types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price shifts over time</a:t>
            </a:r>
          </a:p>
          <a:p>
            <a:pPr algn="just" marL="565007" indent="-282503" lvl="1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features and locality preferences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b="true" sz="261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Solution: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Big Data tools to turn raw property data into actionable insights.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7025" y="762184"/>
            <a:ext cx="1050399" cy="1050399"/>
          </a:xfrm>
          <a:custGeom>
            <a:avLst/>
            <a:gdLst/>
            <a:ahLst/>
            <a:cxnLst/>
            <a:rect r="r" b="b" t="t" l="l"/>
            <a:pathLst>
              <a:path h="1050399" w="1050399">
                <a:moveTo>
                  <a:pt x="0" y="0"/>
                </a:moveTo>
                <a:lnTo>
                  <a:pt x="1050400" y="0"/>
                </a:lnTo>
                <a:lnTo>
                  <a:pt x="1050400" y="1050399"/>
                </a:lnTo>
                <a:lnTo>
                  <a:pt x="0" y="105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2626" y="3354509"/>
            <a:ext cx="5346674" cy="4114800"/>
          </a:xfrm>
          <a:custGeom>
            <a:avLst/>
            <a:gdLst/>
            <a:ahLst/>
            <a:cxnLst/>
            <a:rect r="r" b="b" t="t" l="l"/>
            <a:pathLst>
              <a:path h="4114800" w="5346674">
                <a:moveTo>
                  <a:pt x="0" y="0"/>
                </a:moveTo>
                <a:lnTo>
                  <a:pt x="5346674" y="0"/>
                </a:lnTo>
                <a:lnTo>
                  <a:pt x="534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2225" y="748903"/>
            <a:ext cx="1527726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and 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2037" y="1717397"/>
            <a:ext cx="6716591" cy="7822980"/>
            <a:chOff x="0" y="0"/>
            <a:chExt cx="8955454" cy="104306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676387" y="0"/>
              <a:ext cx="1375196" cy="1375196"/>
            </a:xfrm>
            <a:custGeom>
              <a:avLst/>
              <a:gdLst/>
              <a:ahLst/>
              <a:cxnLst/>
              <a:rect r="r" b="b" t="t" l="l"/>
              <a:pathLst>
                <a:path h="1375196" w="1375196">
                  <a:moveTo>
                    <a:pt x="0" y="0"/>
                  </a:moveTo>
                  <a:lnTo>
                    <a:pt x="1375196" y="0"/>
                  </a:lnTo>
                  <a:lnTo>
                    <a:pt x="1375196" y="1375196"/>
                  </a:lnTo>
                  <a:lnTo>
                    <a:pt x="0" y="137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149569" y="1809409"/>
              <a:ext cx="2544321" cy="1961520"/>
            </a:xfrm>
            <a:custGeom>
              <a:avLst/>
              <a:gdLst/>
              <a:ahLst/>
              <a:cxnLst/>
              <a:rect r="r" b="b" t="t" l="l"/>
              <a:pathLst>
                <a:path h="1961520" w="2544321">
                  <a:moveTo>
                    <a:pt x="0" y="0"/>
                  </a:moveTo>
                  <a:lnTo>
                    <a:pt x="2544320" y="0"/>
                  </a:lnTo>
                  <a:lnTo>
                    <a:pt x="2544320" y="1961520"/>
                  </a:lnTo>
                  <a:lnTo>
                    <a:pt x="0" y="1961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22" t="0" r="-2522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5400000">
              <a:off x="3983423" y="1526718"/>
              <a:ext cx="761125" cy="76112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3198882">
              <a:off x="5200946" y="3277758"/>
              <a:ext cx="1182316" cy="511778"/>
              <a:chOff x="0" y="0"/>
              <a:chExt cx="1262587" cy="54652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62587" cy="546524"/>
              </a:xfrm>
              <a:custGeom>
                <a:avLst/>
                <a:gdLst/>
                <a:ahLst/>
                <a:cxnLst/>
                <a:rect r="r" b="b" t="t" l="l"/>
                <a:pathLst>
                  <a:path h="546524" w="1262587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7590119">
              <a:off x="2177666" y="3312831"/>
              <a:ext cx="1224081" cy="558009"/>
              <a:chOff x="0" y="0"/>
              <a:chExt cx="1209120" cy="55118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09120" cy="551189"/>
              </a:xfrm>
              <a:custGeom>
                <a:avLst/>
                <a:gdLst/>
                <a:ahLst/>
                <a:cxnLst/>
                <a:rect r="r" b="b" t="t" l="l"/>
                <a:pathLst>
                  <a:path h="551189" w="1209120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1452657" y="5420737"/>
              <a:ext cx="864066" cy="633339"/>
              <a:chOff x="0" y="0"/>
              <a:chExt cx="812800" cy="5957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595762"/>
              </a:xfrm>
              <a:custGeom>
                <a:avLst/>
                <a:gdLst/>
                <a:ahLst/>
                <a:cxnLst/>
                <a:rect r="r" b="b" t="t" l="l"/>
                <a:pathLst>
                  <a:path h="595762" w="812800">
                    <a:moveTo>
                      <a:pt x="812800" y="297881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92562"/>
                    </a:lnTo>
                    <a:lnTo>
                      <a:pt x="406400" y="392562"/>
                    </a:lnTo>
                    <a:lnTo>
                      <a:pt x="406400" y="595762"/>
                    </a:lnTo>
                    <a:lnTo>
                      <a:pt x="812800" y="297881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55575"/>
                <a:ext cx="711200" cy="236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946164" y="4160587"/>
              <a:ext cx="2359484" cy="1144787"/>
            </a:xfrm>
            <a:custGeom>
              <a:avLst/>
              <a:gdLst/>
              <a:ahLst/>
              <a:cxnLst/>
              <a:rect r="r" b="b" t="t" l="l"/>
              <a:pathLst>
                <a:path h="1144787" w="2359484">
                  <a:moveTo>
                    <a:pt x="0" y="0"/>
                  </a:moveTo>
                  <a:lnTo>
                    <a:pt x="2359484" y="0"/>
                  </a:lnTo>
                  <a:lnTo>
                    <a:pt x="2359484" y="1144786"/>
                  </a:lnTo>
                  <a:lnTo>
                    <a:pt x="0" y="1144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353428" y="3702207"/>
              <a:ext cx="1794891" cy="1436572"/>
            </a:xfrm>
            <a:custGeom>
              <a:avLst/>
              <a:gdLst/>
              <a:ahLst/>
              <a:cxnLst/>
              <a:rect r="r" b="b" t="t" l="l"/>
              <a:pathLst>
                <a:path h="1436572" w="1794891">
                  <a:moveTo>
                    <a:pt x="0" y="0"/>
                  </a:moveTo>
                  <a:lnTo>
                    <a:pt x="1794891" y="0"/>
                  </a:lnTo>
                  <a:lnTo>
                    <a:pt x="1794891" y="1436572"/>
                  </a:lnTo>
                  <a:lnTo>
                    <a:pt x="0" y="1436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626" r="0" b="-1931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509018" y="6169440"/>
              <a:ext cx="2583570" cy="1132375"/>
            </a:xfrm>
            <a:custGeom>
              <a:avLst/>
              <a:gdLst/>
              <a:ahLst/>
              <a:cxnLst/>
              <a:rect r="r" b="b" t="t" l="l"/>
              <a:pathLst>
                <a:path h="1132375" w="2583570">
                  <a:moveTo>
                    <a:pt x="0" y="0"/>
                  </a:moveTo>
                  <a:lnTo>
                    <a:pt x="2583570" y="0"/>
                  </a:lnTo>
                  <a:lnTo>
                    <a:pt x="2583570" y="1132375"/>
                  </a:lnTo>
                  <a:lnTo>
                    <a:pt x="0" y="1132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644" t="-15921" r="-89876" b="-4522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051875"/>
              <a:ext cx="2917493" cy="1458746"/>
            </a:xfrm>
            <a:custGeom>
              <a:avLst/>
              <a:gdLst/>
              <a:ahLst/>
              <a:cxnLst/>
              <a:rect r="r" b="b" t="t" l="l"/>
              <a:pathLst>
                <a:path h="1458746" w="2917493">
                  <a:moveTo>
                    <a:pt x="0" y="0"/>
                  </a:moveTo>
                  <a:lnTo>
                    <a:pt x="2917493" y="0"/>
                  </a:lnTo>
                  <a:lnTo>
                    <a:pt x="2917493" y="1458747"/>
                  </a:lnTo>
                  <a:lnTo>
                    <a:pt x="0" y="145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7590119">
              <a:off x="4621689" y="5406931"/>
              <a:ext cx="1224081" cy="558009"/>
              <a:chOff x="0" y="0"/>
              <a:chExt cx="1209120" cy="55118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09120" cy="551189"/>
              </a:xfrm>
              <a:custGeom>
                <a:avLst/>
                <a:gdLst/>
                <a:ahLst/>
                <a:cxnLst/>
                <a:rect r="r" b="b" t="t" l="l"/>
                <a:pathLst>
                  <a:path h="551189" w="1209120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6942342" y="6343540"/>
              <a:ext cx="2013112" cy="1132375"/>
            </a:xfrm>
            <a:custGeom>
              <a:avLst/>
              <a:gdLst/>
              <a:ahLst/>
              <a:cxnLst/>
              <a:rect r="r" b="b" t="t" l="l"/>
              <a:pathLst>
                <a:path h="1132375" w="2013112">
                  <a:moveTo>
                    <a:pt x="0" y="0"/>
                  </a:moveTo>
                  <a:lnTo>
                    <a:pt x="2013112" y="0"/>
                  </a:lnTo>
                  <a:lnTo>
                    <a:pt x="2013112" y="1132375"/>
                  </a:lnTo>
                  <a:lnTo>
                    <a:pt x="0" y="1132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3198882">
              <a:off x="6909558" y="5399040"/>
              <a:ext cx="1182316" cy="511778"/>
              <a:chOff x="0" y="0"/>
              <a:chExt cx="1262587" cy="54652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62587" cy="546524"/>
              </a:xfrm>
              <a:custGeom>
                <a:avLst/>
                <a:gdLst/>
                <a:ahLst/>
                <a:cxnLst/>
                <a:rect r="r" b="b" t="t" l="l"/>
                <a:pathLst>
                  <a:path h="546524" w="1262587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3149569" y="9064421"/>
              <a:ext cx="2428832" cy="1366218"/>
            </a:xfrm>
            <a:custGeom>
              <a:avLst/>
              <a:gdLst/>
              <a:ahLst/>
              <a:cxnLst/>
              <a:rect r="r" b="b" t="t" l="l"/>
              <a:pathLst>
                <a:path h="1366218" w="2428832">
                  <a:moveTo>
                    <a:pt x="0" y="0"/>
                  </a:moveTo>
                  <a:lnTo>
                    <a:pt x="2428832" y="0"/>
                  </a:lnTo>
                  <a:lnTo>
                    <a:pt x="2428832" y="1366218"/>
                  </a:lnTo>
                  <a:lnTo>
                    <a:pt x="0" y="136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7590119">
              <a:off x="5554707" y="7889563"/>
              <a:ext cx="1224081" cy="558009"/>
              <a:chOff x="0" y="0"/>
              <a:chExt cx="1209120" cy="55118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09120" cy="551189"/>
              </a:xfrm>
              <a:custGeom>
                <a:avLst/>
                <a:gdLst/>
                <a:ahLst/>
                <a:cxnLst/>
                <a:rect r="r" b="b" t="t" l="l"/>
                <a:pathLst>
                  <a:path h="551189" w="1209120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5400000">
              <a:off x="3967979" y="7773673"/>
              <a:ext cx="1077513" cy="789789"/>
              <a:chOff x="0" y="0"/>
              <a:chExt cx="812800" cy="59576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595762"/>
              </a:xfrm>
              <a:custGeom>
                <a:avLst/>
                <a:gdLst/>
                <a:ahLst/>
                <a:cxnLst/>
                <a:rect r="r" b="b" t="t" l="l"/>
                <a:pathLst>
                  <a:path h="595762" w="812800">
                    <a:moveTo>
                      <a:pt x="812800" y="297881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92562"/>
                    </a:lnTo>
                    <a:lnTo>
                      <a:pt x="406400" y="392562"/>
                    </a:lnTo>
                    <a:lnTo>
                      <a:pt x="406400" y="595762"/>
                    </a:lnTo>
                    <a:lnTo>
                      <a:pt x="812800" y="297881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184150"/>
                <a:ext cx="711200" cy="2084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08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3198882">
              <a:off x="2238997" y="7885858"/>
              <a:ext cx="1306242" cy="565420"/>
              <a:chOff x="0" y="0"/>
              <a:chExt cx="1262587" cy="54652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62587" cy="546524"/>
              </a:xfrm>
              <a:custGeom>
                <a:avLst/>
                <a:gdLst/>
                <a:ahLst/>
                <a:cxnLst/>
                <a:rect r="r" b="b" t="t" l="l"/>
                <a:pathLst>
                  <a:path h="546524" w="1262587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8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170981" y="8237930"/>
            <a:ext cx="2744220" cy="2055670"/>
          </a:xfrm>
          <a:custGeom>
            <a:avLst/>
            <a:gdLst/>
            <a:ahLst/>
            <a:cxnLst/>
            <a:rect r="r" b="b" t="t" l="l"/>
            <a:pathLst>
              <a:path h="2055670" w="2744220">
                <a:moveTo>
                  <a:pt x="0" y="0"/>
                </a:moveTo>
                <a:lnTo>
                  <a:pt x="2744220" y="0"/>
                </a:lnTo>
                <a:lnTo>
                  <a:pt x="2744220" y="2055670"/>
                </a:lnTo>
                <a:lnTo>
                  <a:pt x="0" y="2055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28307" y="632066"/>
            <a:ext cx="14115061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and Big Data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4110" y="1800874"/>
            <a:ext cx="4555586" cy="6837652"/>
          </a:xfrm>
          <a:custGeom>
            <a:avLst/>
            <a:gdLst/>
            <a:ahLst/>
            <a:cxnLst/>
            <a:rect r="r" b="b" t="t" l="l"/>
            <a:pathLst>
              <a:path h="6837652" w="4555586">
                <a:moveTo>
                  <a:pt x="0" y="0"/>
                </a:moveTo>
                <a:lnTo>
                  <a:pt x="4555586" y="0"/>
                </a:lnTo>
                <a:lnTo>
                  <a:pt x="4555586" y="6837652"/>
                </a:lnTo>
                <a:lnTo>
                  <a:pt x="0" y="683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34341" y="479016"/>
            <a:ext cx="501931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24140" y="3488999"/>
            <a:ext cx="8772081" cy="507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Entry point to any Spark functionality.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Load raw data from source.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Assign meaningful column names to raw data.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Drop irrelevant features to focus on necessary ones.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Ensure uniqueness and clean redundancy.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</a:p>
          <a:p>
            <a:pPr algn="l" marL="567083" indent="-283542" lvl="1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Store the clean dataset for downstream use.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3886" y="3384613"/>
            <a:ext cx="6564263" cy="1972761"/>
          </a:xfrm>
          <a:custGeom>
            <a:avLst/>
            <a:gdLst/>
            <a:ahLst/>
            <a:cxnLst/>
            <a:rect r="r" b="b" t="t" l="l"/>
            <a:pathLst>
              <a:path h="1972761" w="6564263">
                <a:moveTo>
                  <a:pt x="0" y="0"/>
                </a:moveTo>
                <a:lnTo>
                  <a:pt x="6564263" y="0"/>
                </a:lnTo>
                <a:lnTo>
                  <a:pt x="6564263" y="1972761"/>
                </a:lnTo>
                <a:lnTo>
                  <a:pt x="0" y="197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469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9755" y="1695876"/>
            <a:ext cx="5123635" cy="1337709"/>
          </a:xfrm>
          <a:custGeom>
            <a:avLst/>
            <a:gdLst/>
            <a:ahLst/>
            <a:cxnLst/>
            <a:rect r="r" b="b" t="t" l="l"/>
            <a:pathLst>
              <a:path h="1337709" w="5123635">
                <a:moveTo>
                  <a:pt x="0" y="0"/>
                </a:moveTo>
                <a:lnTo>
                  <a:pt x="5123635" y="0"/>
                </a:lnTo>
                <a:lnTo>
                  <a:pt x="5123635" y="1337710"/>
                </a:lnTo>
                <a:lnTo>
                  <a:pt x="0" y="133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8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386" y="1695876"/>
            <a:ext cx="10843851" cy="3377473"/>
          </a:xfrm>
          <a:custGeom>
            <a:avLst/>
            <a:gdLst/>
            <a:ahLst/>
            <a:cxnLst/>
            <a:rect r="r" b="b" t="t" l="l"/>
            <a:pathLst>
              <a:path h="3377473" w="10843851">
                <a:moveTo>
                  <a:pt x="0" y="0"/>
                </a:moveTo>
                <a:lnTo>
                  <a:pt x="10843850" y="0"/>
                </a:lnTo>
                <a:lnTo>
                  <a:pt x="10843850" y="3377473"/>
                </a:lnTo>
                <a:lnTo>
                  <a:pt x="0" y="337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" t="0" r="-3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7804" y="5598793"/>
            <a:ext cx="8240282" cy="4278757"/>
          </a:xfrm>
          <a:custGeom>
            <a:avLst/>
            <a:gdLst/>
            <a:ahLst/>
            <a:cxnLst/>
            <a:rect r="r" b="b" t="t" l="l"/>
            <a:pathLst>
              <a:path h="4278757" w="8240282">
                <a:moveTo>
                  <a:pt x="0" y="0"/>
                </a:moveTo>
                <a:lnTo>
                  <a:pt x="8240282" y="0"/>
                </a:lnTo>
                <a:lnTo>
                  <a:pt x="8240282" y="4278756"/>
                </a:lnTo>
                <a:lnTo>
                  <a:pt x="0" y="4278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07461" y="5598793"/>
            <a:ext cx="4496127" cy="4278757"/>
          </a:xfrm>
          <a:custGeom>
            <a:avLst/>
            <a:gdLst/>
            <a:ahLst/>
            <a:cxnLst/>
            <a:rect r="r" b="b" t="t" l="l"/>
            <a:pathLst>
              <a:path h="4278757" w="4496127">
                <a:moveTo>
                  <a:pt x="0" y="0"/>
                </a:moveTo>
                <a:lnTo>
                  <a:pt x="4496126" y="0"/>
                </a:lnTo>
                <a:lnTo>
                  <a:pt x="4496126" y="4278756"/>
                </a:lnTo>
                <a:lnTo>
                  <a:pt x="0" y="4278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015" y="655955"/>
            <a:ext cx="146315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otal price of subtype_of_property, subtype of property which have highest and which have  least price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5828" y="1792105"/>
            <a:ext cx="6802962" cy="1108454"/>
          </a:xfrm>
          <a:custGeom>
            <a:avLst/>
            <a:gdLst/>
            <a:ahLst/>
            <a:cxnLst/>
            <a:rect r="r" b="b" t="t" l="l"/>
            <a:pathLst>
              <a:path h="1108454" w="6802962">
                <a:moveTo>
                  <a:pt x="0" y="0"/>
                </a:moveTo>
                <a:lnTo>
                  <a:pt x="6802962" y="0"/>
                </a:lnTo>
                <a:lnTo>
                  <a:pt x="6802962" y="1108454"/>
                </a:lnTo>
                <a:lnTo>
                  <a:pt x="0" y="110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12" r="0" b="-123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050" y="4913930"/>
            <a:ext cx="4970644" cy="5080820"/>
          </a:xfrm>
          <a:custGeom>
            <a:avLst/>
            <a:gdLst/>
            <a:ahLst/>
            <a:cxnLst/>
            <a:rect r="r" b="b" t="t" l="l"/>
            <a:pathLst>
              <a:path h="5080820" w="4970644">
                <a:moveTo>
                  <a:pt x="0" y="0"/>
                </a:moveTo>
                <a:lnTo>
                  <a:pt x="4970645" y="0"/>
                </a:lnTo>
                <a:lnTo>
                  <a:pt x="4970645" y="5080820"/>
                </a:lnTo>
                <a:lnTo>
                  <a:pt x="0" y="508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7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5828" y="3214012"/>
            <a:ext cx="6802962" cy="1699918"/>
          </a:xfrm>
          <a:custGeom>
            <a:avLst/>
            <a:gdLst/>
            <a:ahLst/>
            <a:cxnLst/>
            <a:rect r="r" b="b" t="t" l="l"/>
            <a:pathLst>
              <a:path h="1699918" w="6802962">
                <a:moveTo>
                  <a:pt x="0" y="0"/>
                </a:moveTo>
                <a:lnTo>
                  <a:pt x="6802962" y="0"/>
                </a:lnTo>
                <a:lnTo>
                  <a:pt x="6802962" y="1699918"/>
                </a:lnTo>
                <a:lnTo>
                  <a:pt x="0" y="1699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09" r="-123684" b="-264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347" y="1500269"/>
            <a:ext cx="9949306" cy="3270834"/>
          </a:xfrm>
          <a:custGeom>
            <a:avLst/>
            <a:gdLst/>
            <a:ahLst/>
            <a:cxnLst/>
            <a:rect r="r" b="b" t="t" l="l"/>
            <a:pathLst>
              <a:path h="3270834" w="9949306">
                <a:moveTo>
                  <a:pt x="0" y="0"/>
                </a:moveTo>
                <a:lnTo>
                  <a:pt x="9949306" y="0"/>
                </a:lnTo>
                <a:lnTo>
                  <a:pt x="9949306" y="3270835"/>
                </a:lnTo>
                <a:lnTo>
                  <a:pt x="0" y="3270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1020" y="564557"/>
            <a:ext cx="1212734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H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ow many type of house have a open_fire and which type of house has many open_fire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700070" y="4836627"/>
            <a:ext cx="9210172" cy="5010545"/>
          </a:xfrm>
          <a:custGeom>
            <a:avLst/>
            <a:gdLst/>
            <a:ahLst/>
            <a:cxnLst/>
            <a:rect r="r" b="b" t="t" l="l"/>
            <a:pathLst>
              <a:path h="5010545" w="9210172">
                <a:moveTo>
                  <a:pt x="0" y="0"/>
                </a:moveTo>
                <a:lnTo>
                  <a:pt x="9210172" y="0"/>
                </a:lnTo>
                <a:lnTo>
                  <a:pt x="9210172" y="5010544"/>
                </a:lnTo>
                <a:lnTo>
                  <a:pt x="0" y="501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9" t="-158" r="0" b="-301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767" y="5488845"/>
            <a:ext cx="11947954" cy="4047369"/>
          </a:xfrm>
          <a:custGeom>
            <a:avLst/>
            <a:gdLst/>
            <a:ahLst/>
            <a:cxnLst/>
            <a:rect r="r" b="b" t="t" l="l"/>
            <a:pathLst>
              <a:path h="4047369" w="11947954">
                <a:moveTo>
                  <a:pt x="0" y="0"/>
                </a:moveTo>
                <a:lnTo>
                  <a:pt x="11947953" y="0"/>
                </a:lnTo>
                <a:lnTo>
                  <a:pt x="11947953" y="4047369"/>
                </a:lnTo>
                <a:lnTo>
                  <a:pt x="0" y="404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79998" y="655955"/>
            <a:ext cx="1538912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hich type of houses has terrace and which type of house has no terrace and retrieve the prices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334359" y="998680"/>
            <a:ext cx="5829485" cy="4074669"/>
          </a:xfrm>
          <a:custGeom>
            <a:avLst/>
            <a:gdLst/>
            <a:ahLst/>
            <a:cxnLst/>
            <a:rect r="r" b="b" t="t" l="l"/>
            <a:pathLst>
              <a:path h="4074669" w="5829485">
                <a:moveTo>
                  <a:pt x="0" y="0"/>
                </a:moveTo>
                <a:lnTo>
                  <a:pt x="5829485" y="0"/>
                </a:lnTo>
                <a:lnTo>
                  <a:pt x="5829485" y="4074669"/>
                </a:lnTo>
                <a:lnTo>
                  <a:pt x="0" y="407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854" b="-67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578" y="1662544"/>
            <a:ext cx="12716263" cy="3609563"/>
          </a:xfrm>
          <a:custGeom>
            <a:avLst/>
            <a:gdLst/>
            <a:ahLst/>
            <a:cxnLst/>
            <a:rect r="r" b="b" t="t" l="l"/>
            <a:pathLst>
              <a:path h="3609563" w="12716263">
                <a:moveTo>
                  <a:pt x="0" y="0"/>
                </a:moveTo>
                <a:lnTo>
                  <a:pt x="12716263" y="0"/>
                </a:lnTo>
                <a:lnTo>
                  <a:pt x="12716263" y="3609563"/>
                </a:lnTo>
                <a:lnTo>
                  <a:pt x="0" y="360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6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4359" y="5971928"/>
            <a:ext cx="5829485" cy="3286372"/>
          </a:xfrm>
          <a:custGeom>
            <a:avLst/>
            <a:gdLst/>
            <a:ahLst/>
            <a:cxnLst/>
            <a:rect r="r" b="b" t="t" l="l"/>
            <a:pathLst>
              <a:path h="3286372" w="5829485">
                <a:moveTo>
                  <a:pt x="0" y="0"/>
                </a:moveTo>
                <a:lnTo>
                  <a:pt x="5829485" y="0"/>
                </a:lnTo>
                <a:lnTo>
                  <a:pt x="5829485" y="3286372"/>
                </a:lnTo>
                <a:lnTo>
                  <a:pt x="0" y="328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735" y="491078"/>
            <a:ext cx="1725930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hat are the type of sub properties in the year of 1990 and 2020 and what is the price difference between the price of 1990 and 2020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45735" y="1254348"/>
            <a:ext cx="12249977" cy="2740932"/>
          </a:xfrm>
          <a:custGeom>
            <a:avLst/>
            <a:gdLst/>
            <a:ahLst/>
            <a:cxnLst/>
            <a:rect r="r" b="b" t="t" l="l"/>
            <a:pathLst>
              <a:path h="2740932" w="12249977">
                <a:moveTo>
                  <a:pt x="0" y="0"/>
                </a:moveTo>
                <a:lnTo>
                  <a:pt x="12249977" y="0"/>
                </a:lnTo>
                <a:lnTo>
                  <a:pt x="12249977" y="2740932"/>
                </a:lnTo>
                <a:lnTo>
                  <a:pt x="0" y="274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52625" y="3277610"/>
            <a:ext cx="6116494" cy="5980690"/>
          </a:xfrm>
          <a:custGeom>
            <a:avLst/>
            <a:gdLst/>
            <a:ahLst/>
            <a:cxnLst/>
            <a:rect r="r" b="b" t="t" l="l"/>
            <a:pathLst>
              <a:path h="5980690" w="6116494">
                <a:moveTo>
                  <a:pt x="0" y="0"/>
                </a:moveTo>
                <a:lnTo>
                  <a:pt x="6116494" y="0"/>
                </a:lnTo>
                <a:lnTo>
                  <a:pt x="6116494" y="5980690"/>
                </a:lnTo>
                <a:lnTo>
                  <a:pt x="0" y="5980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9" r="0" b="-2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414380"/>
            <a:ext cx="9528630" cy="5109728"/>
          </a:xfrm>
          <a:custGeom>
            <a:avLst/>
            <a:gdLst/>
            <a:ahLst/>
            <a:cxnLst/>
            <a:rect r="r" b="b" t="t" l="l"/>
            <a:pathLst>
              <a:path h="5109728" w="9528630">
                <a:moveTo>
                  <a:pt x="0" y="0"/>
                </a:moveTo>
                <a:lnTo>
                  <a:pt x="9528630" y="0"/>
                </a:lnTo>
                <a:lnTo>
                  <a:pt x="9528630" y="5109729"/>
                </a:lnTo>
                <a:lnTo>
                  <a:pt x="0" y="510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DAGuD9JwmnE</dc:identifier>
  <dcterms:modified xsi:type="dcterms:W3CDTF">2011-08-01T06:04:30Z</dcterms:modified>
  <cp:revision>1</cp:revision>
  <dc:title>Gray Black Minimalist Real Estate Presentation</dc:title>
</cp:coreProperties>
</file>